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be90aad78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be90aad78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be90aad78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be90aad78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be90aad78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be90aad78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be90aad7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be90aad7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be90aad78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be90aad78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be90aad78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be90aad78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be90aad78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be90aad78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be90aad78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be90aad78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be90aad78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be90aad78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be90aad78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be90aad78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be90aad78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be90aad78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be90aad78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be90aad78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9.jpg"/><Relationship Id="rId5" Type="http://schemas.openxmlformats.org/officeDocument/2006/relationships/image" Target="../media/image2.jpg"/><Relationship Id="rId6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gif"/><Relationship Id="rId4" Type="http://schemas.openxmlformats.org/officeDocument/2006/relationships/image" Target="../media/image7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97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Mapping the Galaxy, or How We Get From This:</a:t>
            </a:r>
            <a:endParaRPr/>
          </a:p>
        </p:txBody>
      </p:sp>
      <p:pic>
        <p:nvPicPr>
          <p:cNvPr descr="milky-way.jpg"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225" y="669775"/>
            <a:ext cx="7157976" cy="4473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type="title"/>
          </p:nvPr>
        </p:nvSpPr>
        <p:spPr>
          <a:xfrm>
            <a:off x="311700" y="100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 Orientation</a:t>
            </a:r>
            <a:endParaRPr/>
          </a:p>
        </p:txBody>
      </p:sp>
      <p:pic>
        <p:nvPicPr>
          <p:cNvPr descr="orange_peel_directions.jpeg"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50" y="735463"/>
            <a:ext cx="7991475" cy="41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>
            <p:ph type="title"/>
          </p:nvPr>
        </p:nvSpPr>
        <p:spPr>
          <a:xfrm>
            <a:off x="5112874" y="987375"/>
            <a:ext cx="3881700" cy="59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Flattened vs. Uniform</a:t>
            </a:r>
            <a:endParaRPr/>
          </a:p>
        </p:txBody>
      </p:sp>
      <p:pic>
        <p:nvPicPr>
          <p:cNvPr descr="orange_peel_flat.jpeg"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400" y="199675"/>
            <a:ext cx="4583549" cy="2387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ange_peel_uniform.jpeg" id="126" name="Google Shape;12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950" y="2652900"/>
            <a:ext cx="4401075" cy="229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235175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the Edge</a:t>
            </a:r>
            <a:endParaRPr/>
          </a:p>
        </p:txBody>
      </p:sp>
      <p:pic>
        <p:nvPicPr>
          <p:cNvPr descr="orange_peel_flatback.jpeg"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351" y="490551"/>
            <a:ext cx="4383525" cy="22831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ange_peel_flatleft.jpeg" id="133" name="Google Shape;13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351" y="2860326"/>
            <a:ext cx="4383525" cy="22831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ange_peel_flatright.jpeg" id="134" name="Google Shape;134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68276" y="2860326"/>
            <a:ext cx="4383525" cy="22831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range_peel_flatfront.jpeg" id="135" name="Google Shape;135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68276" y="490551"/>
            <a:ext cx="4383525" cy="228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311700" y="929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happening here?</a:t>
            </a:r>
            <a:endParaRPr/>
          </a:p>
        </p:txBody>
      </p:sp>
      <p:pic>
        <p:nvPicPr>
          <p:cNvPr descr="orange_peel_flattilt.jpeg" id="141" name="Google Shape;14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63" y="743113"/>
            <a:ext cx="7991475" cy="41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This:</a:t>
            </a:r>
            <a:endParaRPr/>
          </a:p>
        </p:txBody>
      </p:sp>
      <p:pic>
        <p:nvPicPr>
          <p:cNvPr descr="milky_way-space.jpg"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0" y="0"/>
            <a:ext cx="5143501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Answer: Figure out where everything is.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look at where things are in the sky, project to a 3D space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But it’s complicated!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Different types of objects have different distributions!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Today we’ll use 3 types of objects within the galaxy: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Gaseous Nebulae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Open Clusters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Globular Clusters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We’ll also use galaxies to try and see what the universe as a whole looks like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nebula.jpeg"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9700" y="464600"/>
            <a:ext cx="5989075" cy="451052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>
            <p:ph type="title"/>
          </p:nvPr>
        </p:nvSpPr>
        <p:spPr>
          <a:xfrm>
            <a:off x="69000" y="555600"/>
            <a:ext cx="33831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Gaseous Nebulae</a:t>
            </a:r>
            <a:endParaRPr sz="3000"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68875" y="1389600"/>
            <a:ext cx="30507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Stellar Nurseries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Hot young stars (the blue ones) heat the gas and make it glow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Colors caused by different elements in the gas (we’ll talk about this in another lab).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open_cluster.jpeg" id="79" name="Google Shape;79;p17"/>
          <p:cNvPicPr preferRelativeResize="0"/>
          <p:nvPr/>
        </p:nvPicPr>
        <p:blipFill rotWithShape="1">
          <a:blip r:embed="rId3">
            <a:alphaModFix/>
          </a:blip>
          <a:srcRect b="1248" l="0" r="0" t="1238"/>
          <a:stretch/>
        </p:blipFill>
        <p:spPr>
          <a:xfrm>
            <a:off x="2880598" y="482200"/>
            <a:ext cx="6263402" cy="437045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>
            <p:ph type="title"/>
          </p:nvPr>
        </p:nvSpPr>
        <p:spPr>
          <a:xfrm>
            <a:off x="72600" y="56325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Open Clusters</a:t>
            </a:r>
            <a:endParaRPr sz="3000"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0" y="1389600"/>
            <a:ext cx="2880600" cy="35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Related to nebulae- these are what’s left when the gas is used up!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Stars may have started much closer together, but are drifting apart.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80.jpg"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650" y="1472652"/>
            <a:ext cx="6979199" cy="339530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0"/>
            <a:ext cx="3936300" cy="59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Globular Clusters</a:t>
            </a:r>
            <a:endParaRPr sz="3000"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597000"/>
            <a:ext cx="6523200" cy="308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More massive than open clusters, so they stick together!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Contain some of the oldest stars in the Milky Way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piral-galaxy-leo-constellation.jpg"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143501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lliptical_galaxy_IC_2006.jpg" id="94" name="Google Shape;9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3500" y="0"/>
            <a:ext cx="4000496" cy="278322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ntennae_galaxies_xl.jpg" id="95" name="Google Shape;9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3496" y="2360275"/>
            <a:ext cx="2804706" cy="278322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9"/>
          <p:cNvSpPr txBox="1"/>
          <p:nvPr/>
        </p:nvSpPr>
        <p:spPr>
          <a:xfrm>
            <a:off x="137775" y="221950"/>
            <a:ext cx="17529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Spirals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5411400" y="122475"/>
            <a:ext cx="1530900" cy="4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Ellipticals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98" name="Google Shape;98;p19"/>
          <p:cNvSpPr txBox="1"/>
          <p:nvPr/>
        </p:nvSpPr>
        <p:spPr>
          <a:xfrm>
            <a:off x="7041700" y="4163775"/>
            <a:ext cx="1752900" cy="6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Irregulars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237275" y="4569450"/>
            <a:ext cx="4446900" cy="4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We’ll talk about these in another lab...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 Projections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832300" cy="7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Looking at a 3D surface (like a sphere) in 2D is tricky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Poles tend to be stretched in odd ways (Greenland and Antarctica always look HUGE)</a:t>
            </a:r>
            <a:endParaRPr/>
          </a:p>
        </p:txBody>
      </p:sp>
      <p:pic>
        <p:nvPicPr>
          <p:cNvPr descr="mercator.gif"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750" y="2002534"/>
            <a:ext cx="3999900" cy="25258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orld-mollweide-projection-map.gif"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5733" y="2002521"/>
            <a:ext cx="4714967" cy="252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“Orange Peel” Projection</a:t>
            </a:r>
            <a:endParaRPr/>
          </a:p>
        </p:txBody>
      </p:sp>
      <p:pic>
        <p:nvPicPr>
          <p:cNvPr descr="orange-peel-real-map.jpg"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401" y="1123400"/>
            <a:ext cx="7276900" cy="379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